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87" r:id="rId2"/>
  </p:sldIdLst>
  <p:sldSz cx="7772400" cy="10058400"/>
  <p:notesSz cx="7010400" cy="9296400"/>
  <p:defaultTextStyle>
    <a:defPPr>
      <a:defRPr lang="en-US"/>
    </a:defPPr>
    <a:lvl1pPr marL="0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9483" autoAdjust="0"/>
  </p:normalViewPr>
  <p:slideViewPr>
    <p:cSldViewPr snapToGrid="0" snapToObjects="1">
      <p:cViewPr>
        <p:scale>
          <a:sx n="66" d="100"/>
          <a:sy n="66" d="100"/>
        </p:scale>
        <p:origin x="1806" y="-372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2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5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08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1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4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17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0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23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F6DD-0599-944E-B0F9-828876FED39D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679C-F77D-8B45-97B5-7249CE228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458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F6DD-0599-944E-B0F9-828876FED39D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679C-F77D-8B45-97B5-7249CE228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742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4"/>
            <a:ext cx="1748790" cy="85822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4"/>
            <a:ext cx="5116830" cy="858223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F6DD-0599-944E-B0F9-828876FED39D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679C-F77D-8B45-97B5-7249CE228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074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F6DD-0599-944E-B0F9-828876FED39D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679C-F77D-8B45-97B5-7249CE228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76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292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F6DD-0599-944E-B0F9-828876FED39D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679C-F77D-8B45-97B5-7249CE228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785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2"/>
            <a:ext cx="3432810" cy="6638079"/>
          </a:xfrm>
        </p:spPr>
        <p:txBody>
          <a:bodyPr/>
          <a:lstStyle>
            <a:lvl1pPr>
              <a:defRPr sz="3080"/>
            </a:lvl1pPr>
            <a:lvl2pPr>
              <a:defRPr sz="2640"/>
            </a:lvl2pPr>
            <a:lvl3pPr>
              <a:defRPr sz="2200"/>
            </a:lvl3pPr>
            <a:lvl4pPr>
              <a:defRPr sz="1980"/>
            </a:lvl4pPr>
            <a:lvl5pPr>
              <a:defRPr sz="1980"/>
            </a:lvl5pPr>
            <a:lvl6pPr>
              <a:defRPr sz="1980"/>
            </a:lvl6pPr>
            <a:lvl7pPr>
              <a:defRPr sz="1980"/>
            </a:lvl7pPr>
            <a:lvl8pPr>
              <a:defRPr sz="1980"/>
            </a:lvl8pPr>
            <a:lvl9pPr>
              <a:defRPr sz="19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2"/>
            <a:ext cx="3432810" cy="6638079"/>
          </a:xfrm>
        </p:spPr>
        <p:txBody>
          <a:bodyPr/>
          <a:lstStyle>
            <a:lvl1pPr>
              <a:defRPr sz="3080"/>
            </a:lvl1pPr>
            <a:lvl2pPr>
              <a:defRPr sz="2640"/>
            </a:lvl2pPr>
            <a:lvl3pPr>
              <a:defRPr sz="2200"/>
            </a:lvl3pPr>
            <a:lvl4pPr>
              <a:defRPr sz="1980"/>
            </a:lvl4pPr>
            <a:lvl5pPr>
              <a:defRPr sz="1980"/>
            </a:lvl5pPr>
            <a:lvl6pPr>
              <a:defRPr sz="1980"/>
            </a:lvl6pPr>
            <a:lvl7pPr>
              <a:defRPr sz="1980"/>
            </a:lvl7pPr>
            <a:lvl8pPr>
              <a:defRPr sz="1980"/>
            </a:lvl8pPr>
            <a:lvl9pPr>
              <a:defRPr sz="19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F6DD-0599-944E-B0F9-828876FED39D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679C-F77D-8B45-97B5-7249CE228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481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640"/>
            </a:lvl1pPr>
            <a:lvl2pPr>
              <a:defRPr sz="2200"/>
            </a:lvl2pPr>
            <a:lvl3pPr>
              <a:defRPr sz="1980"/>
            </a:lvl3pPr>
            <a:lvl4pPr>
              <a:defRPr sz="1760"/>
            </a:lvl4pPr>
            <a:lvl5pPr>
              <a:defRPr sz="1760"/>
            </a:lvl5pPr>
            <a:lvl6pPr>
              <a:defRPr sz="1760"/>
            </a:lvl6pPr>
            <a:lvl7pPr>
              <a:defRPr sz="1760"/>
            </a:lvl7pPr>
            <a:lvl8pPr>
              <a:defRPr sz="1760"/>
            </a:lvl8pPr>
            <a:lvl9pPr>
              <a:defRPr sz="176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640"/>
            </a:lvl1pPr>
            <a:lvl2pPr>
              <a:defRPr sz="2200"/>
            </a:lvl2pPr>
            <a:lvl3pPr>
              <a:defRPr sz="1980"/>
            </a:lvl3pPr>
            <a:lvl4pPr>
              <a:defRPr sz="1760"/>
            </a:lvl4pPr>
            <a:lvl5pPr>
              <a:defRPr sz="1760"/>
            </a:lvl5pPr>
            <a:lvl6pPr>
              <a:defRPr sz="1760"/>
            </a:lvl6pPr>
            <a:lvl7pPr>
              <a:defRPr sz="1760"/>
            </a:lvl7pPr>
            <a:lvl8pPr>
              <a:defRPr sz="1760"/>
            </a:lvl8pPr>
            <a:lvl9pPr>
              <a:defRPr sz="176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F6DD-0599-944E-B0F9-828876FED39D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679C-F77D-8B45-97B5-7249CE228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544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F6DD-0599-944E-B0F9-828876FED39D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679C-F77D-8B45-97B5-7249CE228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872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F6DD-0599-944E-B0F9-828876FED39D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679C-F77D-8B45-97B5-7249CE228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719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540"/>
            </a:lvl1pPr>
            <a:lvl2pPr marL="502920" indent="0">
              <a:buNone/>
              <a:defRPr sz="1320"/>
            </a:lvl2pPr>
            <a:lvl3pPr marL="1005840" indent="0">
              <a:buNone/>
              <a:defRPr sz="1100"/>
            </a:lvl3pPr>
            <a:lvl4pPr marL="1508760" indent="0">
              <a:buNone/>
              <a:defRPr sz="990"/>
            </a:lvl4pPr>
            <a:lvl5pPr marL="2011680" indent="0">
              <a:buNone/>
              <a:defRPr sz="990"/>
            </a:lvl5pPr>
            <a:lvl6pPr marL="2514600" indent="0">
              <a:buNone/>
              <a:defRPr sz="990"/>
            </a:lvl6pPr>
            <a:lvl7pPr marL="3017520" indent="0">
              <a:buNone/>
              <a:defRPr sz="990"/>
            </a:lvl7pPr>
            <a:lvl8pPr marL="3520440" indent="0">
              <a:buNone/>
              <a:defRPr sz="990"/>
            </a:lvl8pPr>
            <a:lvl9pPr marL="4023360" indent="0">
              <a:buNone/>
              <a:defRPr sz="99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F6DD-0599-944E-B0F9-828876FED39D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679C-F77D-8B45-97B5-7249CE228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94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540"/>
            </a:lvl1pPr>
            <a:lvl2pPr marL="502920" indent="0">
              <a:buNone/>
              <a:defRPr sz="1320"/>
            </a:lvl2pPr>
            <a:lvl3pPr marL="1005840" indent="0">
              <a:buNone/>
              <a:defRPr sz="1100"/>
            </a:lvl3pPr>
            <a:lvl4pPr marL="1508760" indent="0">
              <a:buNone/>
              <a:defRPr sz="990"/>
            </a:lvl4pPr>
            <a:lvl5pPr marL="2011680" indent="0">
              <a:buNone/>
              <a:defRPr sz="990"/>
            </a:lvl5pPr>
            <a:lvl6pPr marL="2514600" indent="0">
              <a:buNone/>
              <a:defRPr sz="990"/>
            </a:lvl6pPr>
            <a:lvl7pPr marL="3017520" indent="0">
              <a:buNone/>
              <a:defRPr sz="990"/>
            </a:lvl7pPr>
            <a:lvl8pPr marL="3520440" indent="0">
              <a:buNone/>
              <a:defRPr sz="990"/>
            </a:lvl8pPr>
            <a:lvl9pPr marL="4023360" indent="0">
              <a:buNone/>
              <a:defRPr sz="99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F6DD-0599-944E-B0F9-828876FED39D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679C-F77D-8B45-97B5-7249CE228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683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5F6DD-0599-944E-B0F9-828876FED39D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6679C-F77D-8B45-97B5-7249CE228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657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02920" rtl="0" eaLnBrk="1" latinLnBrk="0" hangingPunct="1"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7190" indent="-377190" algn="l" defTabSz="502920" rtl="0" eaLnBrk="1" latinLnBrk="0" hangingPunct="1">
        <a:spcBef>
          <a:spcPct val="20000"/>
        </a:spcBef>
        <a:buFont typeface="Arial"/>
        <a:buChar char="•"/>
        <a:defRPr sz="3520" kern="1200">
          <a:solidFill>
            <a:schemeClr val="tx1"/>
          </a:solidFill>
          <a:latin typeface="+mn-lt"/>
          <a:ea typeface="+mn-ea"/>
          <a:cs typeface="+mn-cs"/>
        </a:defRPr>
      </a:lvl1pPr>
      <a:lvl2pPr marL="817245" indent="-314325" algn="l" defTabSz="502920" rtl="0" eaLnBrk="1" latinLnBrk="0" hangingPunct="1">
        <a:spcBef>
          <a:spcPct val="20000"/>
        </a:spcBef>
        <a:buFont typeface="Arial"/>
        <a:buChar char="–"/>
        <a:defRPr sz="308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502920" rtl="0" eaLnBrk="1" latinLnBrk="0" hangingPunct="1">
        <a:spcBef>
          <a:spcPct val="20000"/>
        </a:spcBef>
        <a:buFont typeface="Arial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502920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502920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502920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502920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502920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502920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114300" y="5298286"/>
            <a:ext cx="7512670" cy="43532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128484" y="7455591"/>
            <a:ext cx="7512670" cy="43532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381980" y="2008822"/>
            <a:ext cx="4270966" cy="43532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14300" y="2005923"/>
            <a:ext cx="3171624" cy="42943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69722" y="1383900"/>
            <a:ext cx="7606145" cy="464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10" dirty="0" smtClean="0">
                <a:latin typeface="KG Lego House"/>
                <a:cs typeface="KG Lego House"/>
              </a:rPr>
              <a:t>Teaching a student to become a success happens both in the classroom and at home. You are encouraged to complete the weekly challenge with your </a:t>
            </a:r>
            <a:r>
              <a:rPr lang="en-US" sz="1210" dirty="0">
                <a:latin typeface="KG Lego House"/>
                <a:cs typeface="KG Lego House"/>
              </a:rPr>
              <a:t>child </a:t>
            </a:r>
            <a:r>
              <a:rPr lang="en-US" sz="1210" dirty="0" smtClean="0">
                <a:latin typeface="KG Lego House"/>
                <a:cs typeface="KG Lego House"/>
              </a:rPr>
              <a:t>by next Thursday, April </a:t>
            </a:r>
            <a:r>
              <a:rPr lang="en-US" sz="1210" dirty="0" smtClean="0">
                <a:latin typeface="KG Lego House"/>
                <a:cs typeface="KG Lego House"/>
              </a:rPr>
              <a:t>30</a:t>
            </a:r>
            <a:r>
              <a:rPr lang="en-US" sz="1210" baseline="30000" dirty="0" smtClean="0">
                <a:latin typeface="KG Lego House"/>
                <a:cs typeface="KG Lego House"/>
              </a:rPr>
              <a:t>th</a:t>
            </a:r>
            <a:r>
              <a:rPr lang="en-US" sz="1210" dirty="0" smtClean="0">
                <a:latin typeface="KG Lego House"/>
                <a:cs typeface="KG Lego House"/>
              </a:rPr>
              <a:t>.</a:t>
            </a:r>
            <a:endParaRPr lang="en-US" sz="1210" dirty="0">
              <a:latin typeface="KG Lego House"/>
              <a:cs typeface="KG Lego House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6255" y="210164"/>
            <a:ext cx="7491844" cy="363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60" dirty="0">
                <a:latin typeface="KG Lego House"/>
                <a:cs typeface="KG Lego House"/>
              </a:rPr>
              <a:t>Name: </a:t>
            </a:r>
            <a:r>
              <a:rPr lang="en-US" sz="1760" spc="-330" dirty="0">
                <a:cs typeface="KG Lego House"/>
              </a:rPr>
              <a:t>______________ ______________ ______________ </a:t>
            </a:r>
            <a:r>
              <a:rPr lang="en-US" sz="1760" spc="-330" dirty="0" smtClean="0">
                <a:cs typeface="KG Lego House"/>
              </a:rPr>
              <a:t>______________</a:t>
            </a:r>
            <a:endParaRPr lang="en-US" sz="1760" spc="-330" dirty="0">
              <a:latin typeface="+mj-lt"/>
              <a:cs typeface="KG Lego House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4CC13DE-4E19-C842-BDC6-00575F900079}"/>
              </a:ext>
            </a:extLst>
          </p:cNvPr>
          <p:cNvSpPr txBox="1"/>
          <p:nvPr/>
        </p:nvSpPr>
        <p:spPr>
          <a:xfrm>
            <a:off x="1" y="9866065"/>
            <a:ext cx="77724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>
                <a:latin typeface="PBVentiEverything Medium" panose="02000203000000000000" pitchFamily="2" charset="0"/>
                <a:ea typeface="PBVentiEverything Medium" panose="02000203000000000000" pitchFamily="2" charset="0"/>
                <a:cs typeface="BabblingElizabeth Medium" charset="0"/>
              </a:rPr>
              <a:t>© Melissa Finch 2015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119450" y="1981694"/>
            <a:ext cx="7533498" cy="3168683"/>
            <a:chOff x="124599" y="2187253"/>
            <a:chExt cx="7533498" cy="2963124"/>
          </a:xfrm>
        </p:grpSpPr>
        <p:sp>
          <p:nvSpPr>
            <p:cNvPr id="11" name="Rectangle 10"/>
            <p:cNvSpPr/>
            <p:nvPr/>
          </p:nvSpPr>
          <p:spPr>
            <a:xfrm>
              <a:off x="124599" y="2187253"/>
              <a:ext cx="3166474" cy="2963124"/>
            </a:xfrm>
            <a:prstGeom prst="rect">
              <a:avLst/>
            </a:prstGeom>
            <a:noFill/>
            <a:ln w="635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393288" y="2187253"/>
              <a:ext cx="4264809" cy="2963124"/>
            </a:xfrm>
            <a:prstGeom prst="rect">
              <a:avLst/>
            </a:prstGeom>
            <a:noFill/>
            <a:ln w="635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119450" y="5272063"/>
            <a:ext cx="7533500" cy="2046847"/>
          </a:xfrm>
          <a:prstGeom prst="rect">
            <a:avLst/>
          </a:prstGeom>
          <a:noFill/>
          <a:ln w="635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14301" y="7433069"/>
            <a:ext cx="7543798" cy="1168046"/>
          </a:xfrm>
          <a:prstGeom prst="rect">
            <a:avLst/>
          </a:prstGeom>
          <a:noFill/>
          <a:ln w="635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413990" y="2456322"/>
            <a:ext cx="4256198" cy="3336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i="1" dirty="0">
                <a:latin typeface="StanfordKinderPrint" charset="0"/>
                <a:ea typeface="StanfordKinderPrint" charset="0"/>
                <a:cs typeface="StanfordKinderPrint" charset="0"/>
              </a:rPr>
              <a:t>What did you read this week?</a:t>
            </a:r>
          </a:p>
          <a:p>
            <a:pPr>
              <a:lnSpc>
                <a:spcPct val="130000"/>
              </a:lnSpc>
            </a:pPr>
            <a:r>
              <a:rPr lang="en-US" sz="1700" dirty="0" smtClean="0">
                <a:latin typeface="StanfordKinderPrint" charset="0"/>
                <a:ea typeface="StanfordKinderPrint" charset="0"/>
                <a:cs typeface="StanfordKinderPrint" charset="0"/>
              </a:rPr>
              <a:t>Thursday </a:t>
            </a:r>
            <a:r>
              <a:rPr lang="en-US" sz="1700" dirty="0" smtClean="0">
                <a:latin typeface="StanfordKinderPrint" charset="0"/>
                <a:ea typeface="StanfordKinderPrint" charset="0"/>
                <a:cs typeface="StanfordKinderPrint" charset="0"/>
              </a:rPr>
              <a:t>4/23: </a:t>
            </a:r>
            <a:r>
              <a:rPr lang="en-US" sz="1700" spc="-330" dirty="0" smtClean="0">
                <a:latin typeface="StanfordKinderPrint" charset="0"/>
                <a:ea typeface="StanfordKinderPrint" charset="0"/>
                <a:cs typeface="StanfordKinderPrint" charset="0"/>
              </a:rPr>
              <a:t>___________________________</a:t>
            </a:r>
            <a:endParaRPr lang="en-US" sz="1700" spc="-300" dirty="0">
              <a:latin typeface="StanfordKinderPrint" charset="0"/>
              <a:ea typeface="StanfordKinderPrint" charset="0"/>
              <a:cs typeface="StanfordKinderPrint" charset="0"/>
            </a:endParaRPr>
          </a:p>
          <a:p>
            <a:pPr>
              <a:lnSpc>
                <a:spcPct val="130000"/>
              </a:lnSpc>
            </a:pPr>
            <a:r>
              <a:rPr lang="en-US" sz="1700" dirty="0" smtClean="0">
                <a:latin typeface="StanfordKinderPrint" charset="0"/>
                <a:ea typeface="StanfordKinderPrint" charset="0"/>
                <a:cs typeface="StanfordKinderPrint" charset="0"/>
              </a:rPr>
              <a:t>Friday </a:t>
            </a:r>
            <a:r>
              <a:rPr lang="en-US" sz="1700" dirty="0" smtClean="0">
                <a:latin typeface="StanfordKinderPrint" charset="0"/>
                <a:ea typeface="StanfordKinderPrint" charset="0"/>
                <a:cs typeface="StanfordKinderPrint" charset="0"/>
              </a:rPr>
              <a:t>4/24: </a:t>
            </a:r>
            <a:r>
              <a:rPr lang="en-US" sz="1700" spc="-330" dirty="0">
                <a:latin typeface="StanfordKinderPrint" charset="0"/>
                <a:ea typeface="StanfordKinderPrint" charset="0"/>
                <a:cs typeface="StanfordKinderPrint" charset="0"/>
              </a:rPr>
              <a:t>__________________ ______________ </a:t>
            </a:r>
            <a:r>
              <a:rPr lang="en-US" sz="1700" spc="-330" dirty="0" smtClean="0">
                <a:latin typeface="StanfordKinderPrint" charset="0"/>
                <a:ea typeface="StanfordKinderPrint" charset="0"/>
                <a:cs typeface="StanfordKinderPrint" charset="0"/>
              </a:rPr>
              <a:t>__</a:t>
            </a:r>
            <a:endParaRPr lang="en-US" sz="1700" dirty="0">
              <a:latin typeface="StanfordKinderPrint" charset="0"/>
              <a:ea typeface="StanfordKinderPrint" charset="0"/>
              <a:cs typeface="StanfordKinderPrint" charset="0"/>
            </a:endParaRPr>
          </a:p>
          <a:p>
            <a:pPr>
              <a:lnSpc>
                <a:spcPct val="130000"/>
              </a:lnSpc>
            </a:pPr>
            <a:r>
              <a:rPr lang="en-US" sz="1700" dirty="0" smtClean="0">
                <a:latin typeface="StanfordKinderPrint" charset="0"/>
                <a:ea typeface="StanfordKinderPrint" charset="0"/>
                <a:cs typeface="StanfordKinderPrint" charset="0"/>
              </a:rPr>
              <a:t>Saturday </a:t>
            </a:r>
            <a:r>
              <a:rPr lang="en-US" sz="1700" dirty="0" smtClean="0">
                <a:latin typeface="StanfordKinderPrint" charset="0"/>
                <a:ea typeface="StanfordKinderPrint" charset="0"/>
                <a:cs typeface="StanfordKinderPrint" charset="0"/>
              </a:rPr>
              <a:t>4/25: </a:t>
            </a:r>
            <a:r>
              <a:rPr lang="en-US" sz="1700" spc="-330" dirty="0">
                <a:latin typeface="StanfordKinderPrint" charset="0"/>
                <a:ea typeface="StanfordKinderPrint" charset="0"/>
                <a:cs typeface="StanfordKinderPrint" charset="0"/>
              </a:rPr>
              <a:t>_________________ </a:t>
            </a:r>
            <a:r>
              <a:rPr lang="en-US" sz="1700" spc="-330" dirty="0" smtClean="0">
                <a:latin typeface="StanfordKinderPrint" charset="0"/>
                <a:ea typeface="StanfordKinderPrint" charset="0"/>
                <a:cs typeface="StanfordKinderPrint" charset="0"/>
              </a:rPr>
              <a:t>______________</a:t>
            </a:r>
            <a:endParaRPr lang="en-US" sz="1700" dirty="0">
              <a:latin typeface="StanfordKinderPrint" charset="0"/>
              <a:ea typeface="StanfordKinderPrint" charset="0"/>
              <a:cs typeface="StanfordKinderPrint" charset="0"/>
            </a:endParaRPr>
          </a:p>
          <a:p>
            <a:pPr>
              <a:lnSpc>
                <a:spcPct val="130000"/>
              </a:lnSpc>
            </a:pPr>
            <a:r>
              <a:rPr lang="en-US" sz="1700" dirty="0" smtClean="0">
                <a:latin typeface="StanfordKinderPrint" charset="0"/>
                <a:ea typeface="StanfordKinderPrint" charset="0"/>
                <a:cs typeface="StanfordKinderPrint" charset="0"/>
              </a:rPr>
              <a:t>Sunday </a:t>
            </a:r>
            <a:r>
              <a:rPr lang="en-US" sz="1700" dirty="0" smtClean="0">
                <a:latin typeface="StanfordKinderPrint" charset="0"/>
                <a:ea typeface="StanfordKinderPrint" charset="0"/>
                <a:cs typeface="StanfordKinderPrint" charset="0"/>
              </a:rPr>
              <a:t>4/26:</a:t>
            </a:r>
            <a:r>
              <a:rPr lang="en-US" sz="1700" spc="-330" dirty="0" smtClean="0">
                <a:latin typeface="StanfordKinderPrint" charset="0"/>
                <a:ea typeface="StanfordKinderPrint" charset="0"/>
                <a:cs typeface="StanfordKinderPrint" charset="0"/>
              </a:rPr>
              <a:t> </a:t>
            </a:r>
            <a:r>
              <a:rPr lang="en-US" sz="1700" spc="-330" dirty="0" smtClean="0">
                <a:latin typeface="StanfordKinderPrint" charset="0"/>
                <a:ea typeface="StanfordKinderPrint" charset="0"/>
                <a:cs typeface="StanfordKinderPrint" charset="0"/>
              </a:rPr>
              <a:t>_________________________________</a:t>
            </a:r>
            <a:endParaRPr lang="en-US" sz="1700" spc="-330" dirty="0">
              <a:latin typeface="StanfordKinderPrint" charset="0"/>
              <a:ea typeface="StanfordKinderPrint" charset="0"/>
              <a:cs typeface="StanfordKinderPrint" charset="0"/>
            </a:endParaRPr>
          </a:p>
          <a:p>
            <a:pPr>
              <a:lnSpc>
                <a:spcPct val="130000"/>
              </a:lnSpc>
            </a:pPr>
            <a:r>
              <a:rPr lang="en-US" sz="1700" dirty="0" smtClean="0">
                <a:latin typeface="StanfordKinderPrint" charset="0"/>
                <a:ea typeface="StanfordKinderPrint" charset="0"/>
                <a:cs typeface="StanfordKinderPrint" charset="0"/>
              </a:rPr>
              <a:t>Monday </a:t>
            </a:r>
            <a:r>
              <a:rPr lang="en-US" sz="1700" dirty="0" smtClean="0">
                <a:latin typeface="StanfordKinderPrint" charset="0"/>
                <a:ea typeface="StanfordKinderPrint" charset="0"/>
                <a:cs typeface="StanfordKinderPrint" charset="0"/>
              </a:rPr>
              <a:t>4/27:</a:t>
            </a:r>
            <a:r>
              <a:rPr lang="en-US" sz="1700" spc="-330" dirty="0" smtClean="0">
                <a:latin typeface="StanfordKinderPrint" charset="0"/>
                <a:ea typeface="StanfordKinderPrint" charset="0"/>
                <a:cs typeface="StanfordKinderPrint" charset="0"/>
              </a:rPr>
              <a:t> </a:t>
            </a:r>
            <a:r>
              <a:rPr lang="en-US" sz="1700" spc="-330" dirty="0" smtClean="0">
                <a:latin typeface="StanfordKinderPrint" charset="0"/>
                <a:ea typeface="StanfordKinderPrint" charset="0"/>
                <a:cs typeface="StanfordKinderPrint" charset="0"/>
              </a:rPr>
              <a:t>____________________________ </a:t>
            </a:r>
            <a:r>
              <a:rPr lang="en-US" sz="1700" spc="-330" dirty="0">
                <a:latin typeface="StanfordKinderPrint" charset="0"/>
                <a:ea typeface="StanfordKinderPrint" charset="0"/>
                <a:cs typeface="StanfordKinderPrint" charset="0"/>
              </a:rPr>
              <a:t>_____</a:t>
            </a:r>
          </a:p>
          <a:p>
            <a:pPr>
              <a:lnSpc>
                <a:spcPct val="130000"/>
              </a:lnSpc>
            </a:pPr>
            <a:r>
              <a:rPr lang="en-US" sz="1700" dirty="0" smtClean="0">
                <a:latin typeface="StanfordKinderPrint" charset="0"/>
                <a:ea typeface="StanfordKinderPrint" charset="0"/>
                <a:cs typeface="StanfordKinderPrint" charset="0"/>
              </a:rPr>
              <a:t>Tuesday </a:t>
            </a:r>
            <a:r>
              <a:rPr lang="en-US" sz="1700" dirty="0" smtClean="0">
                <a:latin typeface="StanfordKinderPrint" charset="0"/>
                <a:ea typeface="StanfordKinderPrint" charset="0"/>
                <a:cs typeface="StanfordKinderPrint" charset="0"/>
              </a:rPr>
              <a:t>4/28:</a:t>
            </a:r>
            <a:r>
              <a:rPr lang="en-US" sz="1700" spc="-330" dirty="0" smtClean="0">
                <a:latin typeface="StanfordKinderPrint" charset="0"/>
                <a:ea typeface="StanfordKinderPrint" charset="0"/>
                <a:cs typeface="StanfordKinderPrint" charset="0"/>
              </a:rPr>
              <a:t> </a:t>
            </a:r>
            <a:r>
              <a:rPr lang="en-US" sz="1700" spc="-330" dirty="0" smtClean="0">
                <a:latin typeface="StanfordKinderPrint" charset="0"/>
                <a:ea typeface="StanfordKinderPrint" charset="0"/>
                <a:cs typeface="StanfordKinderPrint" charset="0"/>
              </a:rPr>
              <a:t>________________________________</a:t>
            </a:r>
            <a:endParaRPr lang="en-US" sz="1700" spc="-330" dirty="0">
              <a:latin typeface="StanfordKinderPrint" charset="0"/>
              <a:ea typeface="StanfordKinderPrint" charset="0"/>
              <a:cs typeface="StanfordKinderPrint" charset="0"/>
            </a:endParaRPr>
          </a:p>
          <a:p>
            <a:pPr>
              <a:lnSpc>
                <a:spcPct val="130000"/>
              </a:lnSpc>
            </a:pPr>
            <a:r>
              <a:rPr lang="en-US" sz="1700" dirty="0" smtClean="0">
                <a:latin typeface="StanfordKinderPrint" charset="0"/>
                <a:ea typeface="StanfordKinderPrint" charset="0"/>
                <a:cs typeface="StanfordKinderPrint" charset="0"/>
              </a:rPr>
              <a:t>Wednesday </a:t>
            </a:r>
            <a:r>
              <a:rPr lang="en-US" sz="1700" dirty="0" smtClean="0">
                <a:latin typeface="StanfordKinderPrint" charset="0"/>
                <a:ea typeface="StanfordKinderPrint" charset="0"/>
                <a:cs typeface="StanfordKinderPrint" charset="0"/>
              </a:rPr>
              <a:t>4/29:</a:t>
            </a:r>
            <a:r>
              <a:rPr lang="en-US" sz="1700" spc="-330" dirty="0" smtClean="0">
                <a:latin typeface="StanfordKinderPrint" charset="0"/>
                <a:ea typeface="StanfordKinderPrint" charset="0"/>
                <a:cs typeface="StanfordKinderPrint" charset="0"/>
              </a:rPr>
              <a:t>____________________________ </a:t>
            </a:r>
            <a:r>
              <a:rPr lang="en-US" sz="1700" spc="-330" dirty="0">
                <a:latin typeface="StanfordKinderPrint" charset="0"/>
                <a:ea typeface="StanfordKinderPrint" charset="0"/>
                <a:cs typeface="StanfordKinderPrint" charset="0"/>
              </a:rPr>
              <a:t>_____________ ________</a:t>
            </a:r>
            <a:endParaRPr lang="en-US" sz="1700" dirty="0">
              <a:latin typeface="StanfordKinderPrint" charset="0"/>
              <a:ea typeface="StanfordKinderPrint" charset="0"/>
              <a:cs typeface="StanfordKinderPrint" charset="0"/>
            </a:endParaRPr>
          </a:p>
          <a:p>
            <a:endParaRPr lang="en-US" sz="1700" dirty="0">
              <a:latin typeface="StanfordKinderPrint" charset="0"/>
              <a:ea typeface="StanfordKinderPrint" charset="0"/>
              <a:cs typeface="StanfordKinderPrint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09985" y="1851050"/>
            <a:ext cx="4247566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3200" dirty="0">
                <a:solidFill>
                  <a:schemeClr val="bg1"/>
                </a:solidFill>
                <a:latin typeface="PBBlueberryMuffin Medium" charset="0"/>
                <a:ea typeface="PBBlueberryMuffin Medium" charset="0"/>
                <a:cs typeface="PBBlueberryMuffin Medium" charset="0"/>
              </a:rPr>
              <a:t>Read Each </a:t>
            </a:r>
            <a:r>
              <a:rPr lang="en-US" sz="3200" dirty="0" smtClean="0">
                <a:solidFill>
                  <a:schemeClr val="bg1"/>
                </a:solidFill>
                <a:latin typeface="PBBlueberryMuffin Medium" charset="0"/>
                <a:ea typeface="PBBlueberryMuffin Medium" charset="0"/>
                <a:cs typeface="PBBlueberryMuffin Medium" charset="0"/>
              </a:rPr>
              <a:t>Night</a:t>
            </a:r>
            <a:r>
              <a:rPr lang="en-US" sz="3200" dirty="0">
                <a:solidFill>
                  <a:schemeClr val="bg1"/>
                </a:solidFill>
                <a:latin typeface="PBBlueberryMuffin Medium" charset="0"/>
                <a:ea typeface="PBBlueberryMuffin Medium" charset="0"/>
                <a:cs typeface="PBBlueberryMuffin Medium" charset="0"/>
              </a:rPr>
              <a:t>!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42853" y="5130281"/>
            <a:ext cx="7486695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3200" dirty="0">
                <a:solidFill>
                  <a:schemeClr val="bg1"/>
                </a:solidFill>
                <a:latin typeface="PBBlueberryMuffin Medium" charset="0"/>
                <a:ea typeface="PBBlueberryMuffin Medium" charset="0"/>
                <a:cs typeface="PBBlueberryMuffin Medium" charset="0"/>
              </a:rPr>
              <a:t>Let’s Learn Through </a:t>
            </a:r>
            <a:r>
              <a:rPr lang="en-US" sz="3200" dirty="0" smtClean="0">
                <a:solidFill>
                  <a:schemeClr val="bg1"/>
                </a:solidFill>
                <a:latin typeface="PBBlueberryMuffin Medium" charset="0"/>
                <a:ea typeface="PBBlueberryMuffin Medium" charset="0"/>
                <a:cs typeface="PBBlueberryMuffin Medium" charset="0"/>
              </a:rPr>
              <a:t>Play!</a:t>
            </a:r>
            <a:endParaRPr lang="en-US" sz="3200" dirty="0">
              <a:solidFill>
                <a:schemeClr val="bg1"/>
              </a:solidFill>
              <a:latin typeface="PBBlueberryMuffin Medium" charset="0"/>
              <a:ea typeface="PBBlueberryMuffin Medium" charset="0"/>
              <a:cs typeface="PBBlueberryMuffin Medium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42853" y="7333828"/>
            <a:ext cx="7486695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3200" dirty="0" smtClean="0">
                <a:solidFill>
                  <a:schemeClr val="bg1"/>
                </a:solidFill>
                <a:latin typeface="PBBlueberryMuffin Medium" charset="0"/>
                <a:ea typeface="PBBlueberryMuffin Medium" charset="0"/>
                <a:cs typeface="PBBlueberryMuffin Medium" charset="0"/>
              </a:rPr>
              <a:t>Letter - Show &amp; Tell!</a:t>
            </a:r>
            <a:endParaRPr lang="en-US" sz="3200" dirty="0">
              <a:solidFill>
                <a:schemeClr val="bg1"/>
              </a:solidFill>
              <a:latin typeface="PBBlueberryMuffin Medium" charset="0"/>
              <a:ea typeface="PBBlueberryMuffin Medium" charset="0"/>
              <a:cs typeface="PBBlueberryMuffin Medium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69722" y="1860820"/>
            <a:ext cx="3124822" cy="628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3200" dirty="0" smtClean="0">
                <a:solidFill>
                  <a:schemeClr val="bg1"/>
                </a:solidFill>
                <a:latin typeface="PBBlueberryMuffin Medium" charset="0"/>
                <a:ea typeface="PBBlueberryMuffin Medium" charset="0"/>
                <a:cs typeface="PBBlueberryMuffin Medium" charset="0"/>
              </a:rPr>
              <a:t>Academics!</a:t>
            </a:r>
            <a:endParaRPr lang="en-US" sz="3200" dirty="0">
              <a:solidFill>
                <a:schemeClr val="bg1"/>
              </a:solidFill>
              <a:latin typeface="PBBlueberryMuffin Medium" charset="0"/>
              <a:ea typeface="PBBlueberryMuffin Medium" charset="0"/>
              <a:cs typeface="PBBlueberryMuffin Medium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61102" y="7972554"/>
            <a:ext cx="7491845" cy="416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600" dirty="0" smtClean="0">
                <a:latin typeface="StanfordKinderPrint" charset="0"/>
                <a:ea typeface="StanfordKinderPrint" charset="0"/>
                <a:cs typeface="StanfordKinderPrint" charset="0"/>
              </a:rPr>
              <a:t>Please share something that you </a:t>
            </a:r>
            <a:r>
              <a:rPr lang="en-US" sz="1600" dirty="0" smtClean="0">
                <a:latin typeface="StanfordKinderPrint" charset="0"/>
                <a:ea typeface="StanfordKinderPrint" charset="0"/>
                <a:cs typeface="StanfordKinderPrint" charset="0"/>
              </a:rPr>
              <a:t>would take camping on </a:t>
            </a:r>
            <a:r>
              <a:rPr lang="en-US" sz="1600" dirty="0" smtClean="0">
                <a:latin typeface="StanfordKinderPrint" charset="0"/>
                <a:ea typeface="StanfordKinderPrint" charset="0"/>
                <a:cs typeface="StanfordKinderPrint" charset="0"/>
              </a:rPr>
              <a:t>Thursday </a:t>
            </a:r>
            <a:r>
              <a:rPr lang="en-US" sz="1600" dirty="0" smtClean="0">
                <a:latin typeface="StanfordKinderPrint" charset="0"/>
                <a:ea typeface="StanfordKinderPrint" charset="0"/>
                <a:cs typeface="StanfordKinderPrint" charset="0"/>
              </a:rPr>
              <a:t>4/30.</a:t>
            </a:r>
            <a:endParaRPr lang="en-US" sz="1600" dirty="0" smtClean="0">
              <a:latin typeface="StanfordKinderPrint" charset="0"/>
              <a:ea typeface="StanfordKinderPrint" charset="0"/>
              <a:cs typeface="StanfordKinderPrint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45674" y="2565476"/>
            <a:ext cx="3148870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 smtClean="0">
                <a:latin typeface="StanfordKinderPrint" charset="0"/>
                <a:ea typeface="StanfordKinderPrint" charset="0"/>
                <a:cs typeface="StanfordKinderPrint" charset="0"/>
              </a:rPr>
              <a:t>Roll, Count, &amp; Color</a:t>
            </a:r>
            <a:endParaRPr lang="en-US" sz="1700" b="1" dirty="0" smtClean="0">
              <a:latin typeface="StanfordKinderPrint" charset="0"/>
              <a:ea typeface="StanfordKinderPrint" charset="0"/>
              <a:cs typeface="StanfordKinderPrint" charset="0"/>
            </a:endParaRPr>
          </a:p>
          <a:p>
            <a:pPr algn="ctr"/>
            <a:r>
              <a:rPr lang="en-US" sz="1400" dirty="0" smtClean="0">
                <a:latin typeface="StanfordKinderPrint" charset="0"/>
                <a:ea typeface="StanfordKinderPrint" charset="0"/>
                <a:cs typeface="StanfordKinderPrint" charset="0"/>
              </a:rPr>
              <a:t>(Roll a dice and color in the corresponding number on a tent. </a:t>
            </a:r>
          </a:p>
          <a:p>
            <a:pPr algn="ctr"/>
            <a:r>
              <a:rPr lang="en-US" sz="1400" dirty="0" smtClean="0">
                <a:latin typeface="StanfordKinderPrint" charset="0"/>
                <a:ea typeface="StanfordKinderPrint" charset="0"/>
                <a:cs typeface="StanfordKinderPrint" charset="0"/>
              </a:rPr>
              <a:t>See attachment.)</a:t>
            </a:r>
            <a:endParaRPr lang="en-US" sz="1400" dirty="0">
              <a:latin typeface="StanfordKinderPrint" charset="0"/>
              <a:ea typeface="StanfordKinderPrint" charset="0"/>
              <a:cs typeface="StanfordKinderPrint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84284" y="560858"/>
            <a:ext cx="637702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500" b="1" spc="-150" dirty="0" smtClean="0">
                <a:latin typeface="PBBlueberryMuffin Medium" charset="0"/>
                <a:ea typeface="PBBlueberryMuffin Medium" charset="0"/>
                <a:cs typeface="PBBlueberryMuffin Medium" charset="0"/>
              </a:rPr>
              <a:t>Weekly Challenge</a:t>
            </a:r>
            <a:endParaRPr lang="en-US" sz="5500" b="1" spc="-150" dirty="0">
              <a:latin typeface="PBBlueberryMuffin Medium" charset="0"/>
              <a:ea typeface="PBBlueberryMuffin Medium" charset="0"/>
              <a:cs typeface="PBBlueberryMuffin Medium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69722" y="8853178"/>
            <a:ext cx="76061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KG Lego House"/>
                <a:cs typeface="KG Lego House"/>
              </a:rPr>
              <a:t>Once completed, your child will be entered into a weekly drawing for a FREE book! </a:t>
            </a:r>
            <a:r>
              <a:rPr lang="en-US" sz="1800" dirty="0" smtClean="0">
                <a:latin typeface="KG Lego House"/>
                <a:cs typeface="KG Lego House"/>
                <a:sym typeface="Wingdings" panose="05000000000000000000" pitchFamily="2" charset="2"/>
              </a:rPr>
              <a:t> Happy Learning!</a:t>
            </a:r>
          </a:p>
          <a:p>
            <a:pPr algn="ctr"/>
            <a:endParaRPr lang="en-US" sz="1800" dirty="0">
              <a:latin typeface="KG Lego House"/>
              <a:cs typeface="KG Lego House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824375"/>
            <a:ext cx="726174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StanfordKinderPrint" panose="02000603000000000000"/>
              </a:rPr>
              <a:t>Star Gazing</a:t>
            </a:r>
            <a:endParaRPr lang="en-US" sz="2000" b="1" dirty="0" smtClean="0">
              <a:latin typeface="StanfordKinderPrint" panose="02000603000000000000"/>
            </a:endParaRPr>
          </a:p>
          <a:p>
            <a:pPr algn="ctr"/>
            <a:r>
              <a:rPr lang="en-US" sz="2000" dirty="0" smtClean="0">
                <a:latin typeface="StanfordKinderPrint" panose="02000603000000000000"/>
              </a:rPr>
              <a:t>When the sun goes down, look up at the sky!</a:t>
            </a:r>
          </a:p>
          <a:p>
            <a:pPr algn="ctr"/>
            <a:r>
              <a:rPr lang="en-US" sz="2000" dirty="0" smtClean="0">
                <a:latin typeface="StanfordKinderPrint" panose="02000603000000000000"/>
              </a:rPr>
              <a:t>What did you see? ____________________</a:t>
            </a:r>
            <a:endParaRPr lang="en-US" sz="2000" dirty="0" smtClean="0">
              <a:latin typeface="StanfordKinderPrint" panose="02000603000000000000"/>
            </a:endParaRPr>
          </a:p>
          <a:p>
            <a:pPr algn="ctr"/>
            <a:r>
              <a:rPr lang="en-US" sz="2000" dirty="0" smtClean="0">
                <a:latin typeface="StanfordKinderPrint" panose="02000603000000000000"/>
              </a:rPr>
              <a:t>Who did you star gaze with? ________________________</a:t>
            </a:r>
            <a:r>
              <a:rPr lang="en-US" sz="2000" dirty="0" smtClean="0">
                <a:latin typeface="StanfordKinderPrint" panose="02000603000000000000"/>
              </a:rPr>
              <a:t>					</a:t>
            </a:r>
          </a:p>
        </p:txBody>
      </p:sp>
      <p:pic>
        <p:nvPicPr>
          <p:cNvPr id="10" name="Picture 9" descr="Camping Camp &lt;strong&gt;Tent&lt;/strong&gt; · Free image on Pixaba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197" y="3573469"/>
            <a:ext cx="2289823" cy="1526549"/>
          </a:xfrm>
          <a:prstGeom prst="rect">
            <a:avLst/>
          </a:prstGeom>
        </p:spPr>
      </p:pic>
      <p:pic>
        <p:nvPicPr>
          <p:cNvPr id="24" name="Picture 23" descr="Amateur astronomy - Wikipedia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7704" y="5907595"/>
            <a:ext cx="957943" cy="967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34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159222</TotalTime>
  <Words>187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BabblingElizabeth Medium</vt:lpstr>
      <vt:lpstr>Calibri</vt:lpstr>
      <vt:lpstr>KG Lego House</vt:lpstr>
      <vt:lpstr>PBBlueberryMuffin Medium</vt:lpstr>
      <vt:lpstr>PBVentiEverything Medium</vt:lpstr>
      <vt:lpstr>StanfordKinderPrint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Toth</dc:creator>
  <cp:lastModifiedBy>User</cp:lastModifiedBy>
  <cp:revision>215</cp:revision>
  <cp:lastPrinted>2020-03-03T15:16:06Z</cp:lastPrinted>
  <dcterms:created xsi:type="dcterms:W3CDTF">2015-08-03T23:12:33Z</dcterms:created>
  <dcterms:modified xsi:type="dcterms:W3CDTF">2020-04-02T15:14:04Z</dcterms:modified>
</cp:coreProperties>
</file>